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7" r:id="rId4"/>
    <p:sldId id="269" r:id="rId5"/>
    <p:sldId id="264" r:id="rId6"/>
    <p:sldId id="259" r:id="rId7"/>
    <p:sldId id="261" r:id="rId8"/>
    <p:sldId id="265" r:id="rId9"/>
    <p:sldId id="266" r:id="rId10"/>
    <p:sldId id="267" r:id="rId11"/>
    <p:sldId id="268" r:id="rId12"/>
    <p:sldId id="262" r:id="rId13"/>
  </p:sldIdLst>
  <p:sldSz cx="12192000" cy="6858000"/>
  <p:notesSz cx="6858000" cy="9144000"/>
  <p:defaultTextStyle>
    <a:defPPr>
      <a:defRPr lang="ru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алина Гордійчук" initials="ГГ" lastIdx="1" clrIdx="0">
    <p:extLst>
      <p:ext uri="{19B8F6BF-5375-455C-9EA6-DF929625EA0E}">
        <p15:presenceInfo xmlns:p15="http://schemas.microsoft.com/office/powerpoint/2012/main" userId="3d67a56fa7381b5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6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BCB8-DCF0-4672-BB05-573C6BBEFE9E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Click to edit the text sample styles</a:t>
            </a:r>
          </a:p>
          <a:p>
            <a:pPr lvl="1"/>
            <a:r>
              <a:rPr lang="uk-UA"/>
              <a:t>The second level</a:t>
            </a:r>
          </a:p>
          <a:p>
            <a:pPr lvl="2"/>
            <a:r>
              <a:rPr lang="uk-UA"/>
              <a:t>Third level</a:t>
            </a:r>
          </a:p>
          <a:p>
            <a:pPr lvl="3"/>
            <a:r>
              <a:rPr lang="uk-UA"/>
              <a:t>Fourth level</a:t>
            </a:r>
          </a:p>
          <a:p>
            <a:pPr lvl="4"/>
            <a:r>
              <a:rPr lang="uk-UA"/>
              <a:t>Fifth level</a:t>
            </a:r>
            <a:endParaRPr lang="ru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83CD7-970F-43B6-AA19-CAA4202C5AC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375357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5C8BB8-403A-4BAF-820F-D149CF8FD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B96D3E94-2DD0-4573-96B1-EBBDE62D4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9707E65-EE1A-4C70-BE31-AC76FABF5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10967C9F-4F9B-4430-9F4E-0499F334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2D9CA976-B565-4661-9716-1B7DBCAA0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99667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5B7DE2-30DF-4603-B8CA-AC9F1120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C518FE0-737B-4DE7-A795-DEEB60DA0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0464E38-4D18-41FF-8BAF-840EC6515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A39C28C-D92A-4B36-9D7E-0051181C6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9DCD6850-3315-4DC4-BB45-3FF8CD97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4493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E1A7A-0D41-44D6-9046-195639B28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372B73E2-7709-465F-976B-82C8B575A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6459EF0-6204-4EB8-944E-F4189F304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252D8EC-2ACB-413F-9AC6-A06EF3476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337497A9-89C6-4721-BEA0-F4A4E8FD2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09284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1E36E5-E1F1-42F4-BAE2-C522463E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55AE297-CB7E-42B6-82BD-4457FAE555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5F695DF5-989C-42CB-BFE0-758AA30C7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031D45F-9AE3-4CA4-A98C-B44F734B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81B9E808-54BC-41F6-A806-78B32264C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F8C4BA2-6DFF-4D6E-89EE-538E6ECE3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5296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32704B-B736-4EAC-A312-257D474B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B46A38BA-C5DF-490F-B6AF-3C1F0EC1C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1768958-5AC6-4A4C-8534-655668808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84EF3139-CCC1-4AC4-BAB9-ECC800802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67F47C2-7FF8-4F4B-8ADB-7A233D38DC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B842D0D-DAE5-46DA-B633-3F6D4F77D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838169F6-1217-4B61-8314-0D8C6731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51109C94-83F4-4D3C-9B1C-C905805E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462738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1F455B-DC1F-4526-A248-7B896A5F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C46CC752-DE78-41AD-9E39-E3B1976D1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B78130F8-8643-4A71-A950-C17A1C38A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932076FF-B4AB-4F60-B143-E6FE22E26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547109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C09C0583-57C4-4606-8556-AB7335985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B2A65DDC-6CFE-4188-B624-3550FD59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6B28F434-2834-458A-831C-BCA5BC096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657217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7D7AE-CADD-45F0-91D7-D1B3D1477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7B97A82-7BAD-40D0-8277-A7748E9947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C05AABB0-B9E0-40EC-BD39-2C454FB40B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FFF55E1F-C998-4C14-A1C3-0733AF8B5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985D3F1-5A64-44BE-B00B-B9E30B72C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EADF309-EF34-4DA4-B2ED-59DDEA50A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235586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41B815-6851-4CF7-89A4-070DC9F6A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52B3843C-2F59-491C-9189-126418C5DD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D6566071-D7DA-4A1F-BE64-79C4FEB2ED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03A2DB-1AAA-44B9-B38B-1CD0FA2EB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1711087-17A6-4F8E-82F0-A21A690C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A1AA627-B42C-4E81-A9BF-D740BD4DD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489594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5C88F-26F2-42AF-ADC3-B5A464B5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0DC0D7D9-104E-4B26-B246-82D9403DF5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0D06C14-F572-402C-956A-D3BC16822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7804D2D6-F07E-487C-AFF4-DA0944627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8C63FDC-D9E5-4D13-983C-4A6993DC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442307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FA75B40F-3DDE-483B-A1AF-025411C2B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UA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49D2691C-00E5-484F-B6F6-A491E8300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2133634-E7DF-41BB-B55A-15E36E9EC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EBABFB86-688E-457C-AF52-EF22C0971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84DC398E-446D-4D78-A222-B6C6492A4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876373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3D2499B8-11BE-44A6-83BB-7699C6016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Click to edit the style of the sample header</a:t>
            </a:r>
            <a:endParaRPr lang="ru-UA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86ACA1D9-AF3B-4AC0-B0E0-9EFC3D3C1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Click to edit the text sample styles</a:t>
            </a:r>
          </a:p>
          <a:p>
            <a:pPr lvl="1"/>
            <a:r>
              <a:rPr lang="uk-UA"/>
              <a:t>The second level</a:t>
            </a:r>
          </a:p>
          <a:p>
            <a:pPr lvl="2"/>
            <a:r>
              <a:rPr lang="uk-UA"/>
              <a:t>Third level</a:t>
            </a:r>
          </a:p>
          <a:p>
            <a:pPr lvl="3"/>
            <a:r>
              <a:rPr lang="uk-UA"/>
              <a:t>Fourth level</a:t>
            </a:r>
          </a:p>
          <a:p>
            <a:pPr lvl="4"/>
            <a:r>
              <a:rPr lang="uk-UA"/>
              <a:t>Fifth level</a:t>
            </a:r>
            <a:endParaRPr lang="ru-UA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5F14FDE2-6855-4967-ACD1-49D5EC51E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5067DE-64D5-4F28-A28D-ED5EED2E87B7}" type="datetimeFigureOut">
              <a:rPr lang="ru-UA" smtClean="0"/>
              <a:t>19.05.2025</a:t>
            </a:fld>
            <a:endParaRPr lang="ru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612DB135-6DA3-445F-B5E9-C404DCB47B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D1A409E-F61D-4BAC-8870-0FBCD6FCB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49FEC-81B4-4585-8EF2-5604F5714379}" type="slidenum">
              <a:rPr lang="ru-UA" smtClean="0"/>
              <a:t>‹№›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026062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2%2Fjid.3380010208" TargetMode="External"/><Relationship Id="rId7" Type="http://schemas.openxmlformats.org/officeDocument/2006/relationships/image" Target="../media/image5.png"/><Relationship Id="rId2" Type="http://schemas.openxmlformats.org/officeDocument/2006/relationships/hyperlink" Target="https://uk.wikipedia.org/wiki/%D0%A6%D0%B8%D1%84%D1%80%D0%BE%D0%B2%D0%B8%D0%B9_%D1%96%D0%B4%D0%B5%D0%BD%D1%82%D0%B8%D1%84%D1%96%D0%BA%D0%B0%D1%82%D0%BE%D1%80_%D0%BE%D0%B1%27%D1%94%D0%BA%D1%8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hyperlink" Target="https://search.worldcat.org/issn/1099-1328" TargetMode="External"/><Relationship Id="rId4" Type="http://schemas.openxmlformats.org/officeDocument/2006/relationships/hyperlink" Target="https://uk.wikipedia.org/wiki/ISSN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40B874-7008-4DC7-8C2A-F3F209D3E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4056" y="1252056"/>
            <a:ext cx="10097105" cy="1909763"/>
          </a:xfrm>
        </p:spPr>
        <p:txBody>
          <a:bodyPr>
            <a:normAutofit/>
          </a:bodyPr>
          <a:lstStyle/>
          <a:p>
            <a:r>
              <a:rPr lang="uk-UA" sz="48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Contributing to a sustainable future </a:t>
            </a:r>
            <a:endParaRPr lang="uk-UA" sz="4800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2937B035-8673-422D-963E-BD51146DF5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4781" y="3602038"/>
            <a:ext cx="11471123" cy="1655762"/>
          </a:xfrm>
        </p:spPr>
        <p:txBody>
          <a:bodyPr>
            <a:normAutofit/>
          </a:bodyPr>
          <a:lstStyle/>
          <a:p>
            <a:r>
              <a:rPr lang="uk-UA" sz="3200" b="1" dirty="0">
                <a:latin typeface="Arial" panose="020B0604020202020204" pitchFamily="34" charset="0"/>
                <a:ea typeface="Calibri" panose="020F0502020204030204" pitchFamily="34" charset="0"/>
              </a:rPr>
              <a:t>Section 2.2: </a:t>
            </a:r>
            <a:r>
              <a:rPr lang="uk-UA" sz="32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Addressing the challenges of sustainable development</a:t>
            </a:r>
            <a:endParaRPr lang="uk-UA" sz="3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AA35C4-3D3E-4391-AC6B-5AAFB8A4C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77" y="241905"/>
            <a:ext cx="3091542" cy="51429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4BB2AAB-DF4D-47D9-BA43-DB328DBE72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638" y="0"/>
            <a:ext cx="1403047" cy="13259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9AFD8A-F2B5-4DF6-8F8A-A191CEF52A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9522" y="107841"/>
            <a:ext cx="2884420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214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7CB53-695C-474D-AF43-66CE83BA1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95" y="903627"/>
            <a:ext cx="10865152" cy="1656822"/>
          </a:xfrm>
        </p:spPr>
        <p:txBody>
          <a:bodyPr>
            <a:normAutofit/>
          </a:bodyPr>
          <a:lstStyle/>
          <a:p>
            <a:pPr algn="ctr"/>
            <a:r>
              <a:rPr lang="az-Cyrl-AZ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sustainable development?</a:t>
            </a:r>
            <a:endParaRPr lang="ru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831CB3-E4EE-47D0-AEEC-EBFBF3F7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71" y="2525486"/>
            <a:ext cx="8669867" cy="3178629"/>
          </a:xfrm>
        </p:spPr>
        <p:txBody>
          <a:bodyPr>
            <a:normAutofit lnSpcReduction="10000"/>
          </a:bodyPr>
          <a:lstStyle/>
          <a:p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Sustainable development </a:t>
            </a:r>
            <a:r>
              <a:rPr lang="uk-UA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is 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 general 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concept 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about the need to strike a balance between meeting the current 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needs of 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humanity and protecting the interests of future generations, including their need for a safe and healthy </a:t>
            </a:r>
            <a:r>
              <a:rPr lang="az-Cyrl-AZ" b="0" i="0" u="none" strike="noStrike" dirty="0">
                <a:effectLst/>
                <a:latin typeface="Arial" panose="020B0604020202020204" pitchFamily="34" charset="0"/>
              </a:rPr>
              <a:t>environment</a:t>
            </a:r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r>
              <a:rPr lang="az-Cyrl-AZ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It is "development that meets the needs of the present generation without compromising the ability of future generations to meet their own needs."</a:t>
            </a:r>
            <a:r>
              <a:rPr lang="az-Cyrl-AZ" b="0" i="0" baseline="3000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</a:t>
            </a: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az-Cyrl-AZ" b="0" i="0" baseline="3000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9BCE59-41B4-4057-B393-10AE72C980E4}"/>
              </a:ext>
            </a:extLst>
          </p:cNvPr>
          <p:cNvSpPr txBox="1"/>
          <p:nvPr/>
        </p:nvSpPr>
        <p:spPr>
          <a:xfrm>
            <a:off x="246743" y="5738705"/>
            <a:ext cx="116404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az-Cyrl-AZ" baseline="300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az-Cyrl-AZ" baseline="30000" dirty="0">
                <a:solidFill>
                  <a:srgbClr val="202122"/>
                </a:solidFill>
                <a:latin typeface="Arial" panose="020B0604020202020204" pitchFamily="34" charset="0"/>
              </a:rPr>
              <a:t>1 </a:t>
            </a:r>
            <a:r>
              <a:rPr lang="en-US" sz="1800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Butlin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John (</a:t>
            </a:r>
            <a:r>
              <a:rPr lang="az-Cyrl-AZ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April 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az-Cyrl-AZ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, 1989). </a:t>
            </a:r>
            <a:r>
              <a:rPr lang="en-US" sz="1800" b="0" i="0" u="none" strike="noStrike" dirty="0">
                <a:effectLst/>
                <a:latin typeface="Arial" panose="020B0604020202020204" pitchFamily="34" charset="0"/>
              </a:rPr>
              <a:t>Our common future. By World commission on environment and development. (London, Oxford University Press, 1987, pp.383 £5.95.)</a:t>
            </a:r>
            <a:r>
              <a:rPr lang="en-US" sz="1800" b="0" i="0" dirty="0">
                <a:effectLst/>
                <a:latin typeface="Arial" panose="020B0604020202020204" pitchFamily="34" charset="0"/>
              </a:rPr>
              <a:t>. </a:t>
            </a:r>
            <a:r>
              <a:rPr lang="en-US" sz="1800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Journal of International Development</a:t>
            </a:r>
            <a:r>
              <a:rPr lang="az-Cyrl-AZ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 Vol. 1, No. 2. pp. 284-287. 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Цифровий ідентифікатор об'єкта"/>
              </a:rPr>
              <a:t>doi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: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/>
              </a:rPr>
              <a:t>10.1002/jid.</a:t>
            </a:r>
            <a:r>
              <a:rPr lang="en-US" sz="1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3380010208. 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4" tooltip="ISSN"/>
              </a:rPr>
              <a:t>ISSN </a:t>
            </a:r>
            <a:r>
              <a:rPr lang="en-US" sz="1800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5"/>
              </a:rPr>
              <a:t>1099-1328</a:t>
            </a:r>
            <a:endParaRPr lang="ru-UA" sz="1800" baseline="30000" dirty="0"/>
          </a:p>
          <a:p>
            <a:endParaRPr lang="ru-UA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CEA3FB-15A9-4163-B2B6-F92C42BBF2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294" y="2560449"/>
            <a:ext cx="3272077" cy="245405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206B90-DEB0-4019-A77E-930CD84F8C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86" y="52914"/>
            <a:ext cx="11413066" cy="1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87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1" y="1159550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History and evolution of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the concept of sustainable development</a:t>
            </a:r>
            <a:endParaRPr lang="ru-UA" sz="40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C0B1D-AA96-4BDB-97CA-AEA2C71C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48" y="2394857"/>
            <a:ext cx="12056533" cy="420914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400" b="1" i="1" dirty="0" err="1"/>
              <a:t>Early beginnings </a:t>
            </a:r>
            <a:r>
              <a:rPr lang="ru-RU" sz="1400" b="1" i="1" dirty="0"/>
              <a:t>(before the XX </a:t>
            </a:r>
            <a:r>
              <a:rPr lang="ru-RU" sz="1400" b="1" i="1" dirty="0" err="1"/>
              <a:t>century</a:t>
            </a:r>
            <a:r>
              <a:rPr lang="ru-RU" sz="1400" b="1" i="1" dirty="0"/>
              <a:t>)</a:t>
            </a:r>
            <a:r>
              <a:rPr lang="ru-RU" sz="1400" dirty="0"/>
              <a:t>: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Awareness of limited natural resources</a:t>
            </a:r>
            <a:r>
              <a:rPr kumimoji="0" lang="uk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first attempts at rational forest management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and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nature conservation</a:t>
            </a:r>
            <a:r>
              <a:rPr kumimoji="0" lang="uk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,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ideas of social justice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and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welfare</a:t>
            </a:r>
            <a:r>
              <a:rPr kumimoji="0" lang="uk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algn="just"/>
            <a:r>
              <a:rPr lang="az-Cyrl-AZ" sz="1400" b="1" i="1" dirty="0"/>
              <a:t>The early </a:t>
            </a:r>
            <a:r>
              <a:rPr lang="en-US" sz="1400" b="1" i="1" dirty="0"/>
              <a:t>20th </a:t>
            </a:r>
            <a:r>
              <a:rPr lang="az-Cyrl-AZ" sz="1400" b="1" i="1" dirty="0"/>
              <a:t>century - 1960s</a:t>
            </a:r>
            <a:r>
              <a:rPr lang="az-Cyrl-AZ" sz="1400" dirty="0"/>
              <a:t>: </a:t>
            </a:r>
            <a:r>
              <a:rPr lang="ru-RU" sz="1400" dirty="0" err="1"/>
              <a:t>the growth of environmental </a:t>
            </a:r>
            <a:r>
              <a:rPr lang="ru-RU" sz="1400" dirty="0"/>
              <a:t>problems </a:t>
            </a:r>
            <a:r>
              <a:rPr lang="ru-RU" sz="1400" dirty="0" err="1"/>
              <a:t>as a result of industrialization</a:t>
            </a:r>
            <a:r>
              <a:rPr lang="uk-UA" sz="1400" dirty="0"/>
              <a:t>; </a:t>
            </a:r>
            <a:r>
              <a:rPr lang="ru-RU" sz="1400" dirty="0" err="1"/>
              <a:t>the emergence of the </a:t>
            </a:r>
            <a:r>
              <a:rPr lang="ru-RU" sz="1400" dirty="0"/>
              <a:t>first </a:t>
            </a:r>
            <a:r>
              <a:rPr lang="ru-RU" sz="1400" dirty="0" err="1"/>
              <a:t>environmental movements </a:t>
            </a:r>
            <a:r>
              <a:rPr lang="ru-RU" sz="1400" dirty="0"/>
              <a:t>and </a:t>
            </a:r>
            <a:r>
              <a:rPr lang="ru-RU" sz="1400" dirty="0" err="1"/>
              <a:t>organizations</a:t>
            </a:r>
            <a:r>
              <a:rPr lang="uk-UA" sz="1400" dirty="0"/>
              <a:t>; </a:t>
            </a:r>
            <a:r>
              <a:rPr lang="ru-RU" sz="1400" dirty="0" err="1"/>
              <a:t>the publication of </a:t>
            </a:r>
            <a:r>
              <a:rPr lang="ru-RU" sz="1400" dirty="0"/>
              <a:t>Rachel Carson'</a:t>
            </a:r>
            <a:r>
              <a:rPr lang="ru-RU" sz="1400" dirty="0" err="1"/>
              <a:t>s Silent </a:t>
            </a:r>
            <a:r>
              <a:rPr lang="ru-RU" sz="1400" dirty="0"/>
              <a:t>Spring (1962), which </a:t>
            </a:r>
            <a:r>
              <a:rPr lang="ru-RU" sz="1400" dirty="0" err="1"/>
              <a:t>drew attention </a:t>
            </a:r>
            <a:r>
              <a:rPr lang="ru-RU" sz="1400" dirty="0"/>
              <a:t>to </a:t>
            </a:r>
            <a:r>
              <a:rPr lang="ru-RU" sz="1400" dirty="0" err="1"/>
              <a:t>the effects of pesticides</a:t>
            </a:r>
            <a:r>
              <a:rPr lang="ru-RU" sz="1400" dirty="0"/>
              <a:t>.</a:t>
            </a:r>
          </a:p>
          <a:p>
            <a:pPr algn="just"/>
            <a:r>
              <a:rPr lang="ru-RU" sz="1400" b="1" i="1" dirty="0"/>
              <a:t>1970s</a:t>
            </a:r>
            <a:r>
              <a:rPr lang="ru-RU" sz="1400" dirty="0"/>
              <a:t>: </a:t>
            </a:r>
            <a:r>
              <a:rPr lang="ru-RU" sz="1400" dirty="0" err="1"/>
              <a:t>first international conferences </a:t>
            </a:r>
            <a:r>
              <a:rPr lang="ru-RU" sz="1400" dirty="0"/>
              <a:t>and </a:t>
            </a:r>
            <a:r>
              <a:rPr lang="ru-RU" sz="1400" dirty="0" err="1"/>
              <a:t>reports</a:t>
            </a:r>
            <a:r>
              <a:rPr lang="ru-RU" sz="1400" dirty="0"/>
              <a:t>: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Club of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Rome's report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Limits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to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Growth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(1972) - a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warning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about the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consequences of unlimited growth</a:t>
            </a:r>
            <a:r>
              <a:rPr lang="uk-UA" altLang="ru-UA" sz="1400" dirty="0"/>
              <a:t>;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the first UN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Environment Conference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in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Stockholm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(1972) - the beginning of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international environmental policy</a:t>
            </a:r>
            <a:r>
              <a:rPr lang="uk-UA" altLang="ru-UA" sz="1400" dirty="0"/>
              <a:t>;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the emergence of the term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ecodevelopment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" - an emphasis on the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integration of environmental </a:t>
            </a:r>
            <a:r>
              <a:rPr kumimoji="0" lang="ru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and </a:t>
            </a:r>
            <a:r>
              <a:rPr kumimoji="0" lang="ru-UA" altLang="ru-UA" sz="1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</a:rPr>
              <a:t>socio-economic aspects</a:t>
            </a:r>
            <a:r>
              <a:rPr kumimoji="0" lang="uk-UA" altLang="ru-UA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</a:p>
          <a:p>
            <a:pPr algn="just"/>
            <a:r>
              <a:rPr lang="az-Cyrl-AZ" sz="1400" b="1" i="1" dirty="0"/>
              <a:t>1980s: Conceptualization of sustainable development</a:t>
            </a:r>
            <a:r>
              <a:rPr lang="az-Cyrl-AZ" sz="1400" b="1" dirty="0"/>
              <a:t>: </a:t>
            </a:r>
            <a:r>
              <a:rPr lang="az-Cyrl-AZ" sz="1400" dirty="0"/>
              <a:t>Brundtland Commission report "Our Common Future" (1987) - definition of sustainable development as "development that meets the needs of the present without compromising the ability of future generations to meet their own needs"; emphasis on three components of sustainable development: economic, social and environmental.</a:t>
            </a:r>
          </a:p>
          <a:p>
            <a:pPr algn="just"/>
            <a:r>
              <a:rPr lang="az-Cyrl-AZ" sz="1400" b="1" i="1" dirty="0"/>
              <a:t>1990s: Rio Conference and Agenda </a:t>
            </a:r>
            <a:r>
              <a:rPr lang="en-US" sz="1400" dirty="0"/>
              <a:t>21</a:t>
            </a:r>
            <a:r>
              <a:rPr lang="az-Cyrl-AZ" sz="1400" b="1" dirty="0"/>
              <a:t>: </a:t>
            </a:r>
            <a:r>
              <a:rPr lang="az-Cyrl-AZ" sz="1400" dirty="0"/>
              <a:t>UN Conference on Environment and Development (Earth Summit) in Rio de Janeiro (1992) - adoption </a:t>
            </a:r>
            <a:r>
              <a:rPr lang="en-US" sz="1400" dirty="0"/>
              <a:t>of Agenda 21 </a:t>
            </a:r>
            <a:r>
              <a:rPr lang="az-Cyrl-AZ" sz="1400" dirty="0"/>
              <a:t>as a global action plan; adoption of the UN Framework Convention on Climate Change and the Convention on Biological Diversity.</a:t>
            </a:r>
          </a:p>
          <a:p>
            <a:pPr algn="just"/>
            <a:r>
              <a:rPr lang="az-Cyrl-AZ" sz="1400" b="1" i="1" dirty="0"/>
              <a:t>2000s: The Millennium Development Goals (MDGs) and the Johannesburg Summit</a:t>
            </a:r>
            <a:r>
              <a:rPr lang="az-Cyrl-AZ" sz="1400" b="1" dirty="0"/>
              <a:t>: </a:t>
            </a:r>
            <a:r>
              <a:rPr lang="az-Cyrl-AZ" sz="1400" dirty="0"/>
              <a:t>adoption of the Millennium Development Goals (2000) - focus on poverty, hunger, disease and environmental sustainability; World Summit on Sustainable Development in Johannesburg (2002) - reaffirmation of the principles of sustainable development and emphasis on its practical implementation.</a:t>
            </a:r>
          </a:p>
          <a:p>
            <a:pPr algn="just"/>
            <a:r>
              <a:rPr lang="az-Cyrl-AZ" sz="1400" b="1" i="1" dirty="0"/>
              <a:t>2020s - present: </a:t>
            </a:r>
            <a:r>
              <a:rPr lang="az-Cyrl-AZ" sz="1400" dirty="0"/>
              <a:t>emphasis on integrating the SDGs into national policies and business strategies; growing awareness of the interconnectedness between environmental, social and economic issues; search for innovative solutions and technologies to achieve sustainable development; strengthening the role of civil society and youth in promoting sustainable development.</a:t>
            </a:r>
          </a:p>
          <a:p>
            <a:pPr algn="just"/>
            <a:endParaRPr lang="az-Cyrl-AZ" sz="1600" dirty="0"/>
          </a:p>
          <a:p>
            <a:endParaRPr lang="az-Cyrl-AZ" sz="1000" dirty="0"/>
          </a:p>
          <a:p>
            <a:endParaRPr lang="az-Cyrl-AZ" sz="12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endParaRPr lang="ru-UA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38706"/>
            <a:ext cx="11413066" cy="1317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93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598" y="101526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Sustainable Development </a:t>
            </a:r>
            <a:r>
              <a:rPr lang="uk-UA" sz="4000" b="1" dirty="0">
                <a:latin typeface="+mn-lt"/>
                <a:ea typeface="Calibri" panose="020F0502020204030204" pitchFamily="34" charset="0"/>
              </a:rPr>
              <a:t>Goals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by 2030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65" y="36754"/>
            <a:ext cx="11359846" cy="131139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BFF761-B42A-4C50-A3DC-D7384E294D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3596" y="2266194"/>
            <a:ext cx="6958080" cy="398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34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Global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challenges of today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2876" y="2072065"/>
            <a:ext cx="11694886" cy="469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UA" altLang="ru-UA" sz="1800" b="1" dirty="0" err="1"/>
              <a:t>- Climate change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UA" altLang="ru-UA" sz="1800" dirty="0"/>
              <a:t> Causes and </a:t>
            </a:r>
            <a:r>
              <a:rPr lang="ru-UA" altLang="ru-UA" sz="1800" dirty="0" err="1"/>
              <a:t>consequences </a:t>
            </a:r>
            <a:r>
              <a:rPr lang="ru-UA" altLang="ru-UA" sz="1800" dirty="0"/>
              <a:t>(</a:t>
            </a:r>
            <a:r>
              <a:rPr lang="ru-UA" altLang="ru-UA" sz="1800" dirty="0" err="1"/>
              <a:t>global warming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extreme weather events</a:t>
            </a:r>
            <a:r>
              <a:rPr lang="ru-UA" altLang="ru-UA" sz="1800" dirty="0"/>
              <a:t>, sea </a:t>
            </a:r>
            <a:r>
              <a:rPr lang="ru-UA" altLang="ru-UA" sz="1800" dirty="0" err="1"/>
              <a:t>level rise</a:t>
            </a:r>
            <a:r>
              <a:rPr lang="ru-UA" altLang="ru-UA" sz="1800" dirty="0"/>
              <a:t>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UA" altLang="ru-UA" sz="1800" dirty="0" err="1"/>
              <a:t> Connections </a:t>
            </a:r>
            <a:r>
              <a:rPr lang="ru-UA" altLang="ru-UA" sz="1800" dirty="0"/>
              <a:t>with </a:t>
            </a:r>
            <a:r>
              <a:rPr lang="ru-UA" altLang="ru-UA" sz="1800" dirty="0" err="1"/>
              <a:t>various industries </a:t>
            </a:r>
            <a:r>
              <a:rPr lang="ru-UA" altLang="ru-UA" sz="1800" dirty="0"/>
              <a:t>(</a:t>
            </a:r>
            <a:r>
              <a:rPr lang="ru-UA" altLang="ru-UA" sz="1800" dirty="0" err="1"/>
              <a:t>energy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agriculture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construction</a:t>
            </a:r>
            <a:r>
              <a:rPr lang="ru-UA" altLang="ru-UA" sz="1800" dirty="0"/>
              <a:t>, transportation).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None/>
              <a:tabLst/>
            </a:pPr>
            <a:r>
              <a:rPr lang="ru-UA" altLang="ru-UA" sz="1800" b="1" dirty="0" err="1"/>
              <a:t>- Loss of biodiversity</a:t>
            </a:r>
            <a:r>
              <a:rPr lang="ru-UA" altLang="ru-UA" sz="1800" b="1" dirty="0"/>
              <a:t>: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UA" altLang="ru-UA" sz="1800" dirty="0"/>
              <a:t> Causes (</a:t>
            </a:r>
            <a:r>
              <a:rPr lang="ru-UA" altLang="ru-UA" sz="1800" dirty="0" err="1"/>
              <a:t>habitat destruction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pollution</a:t>
            </a:r>
            <a:r>
              <a:rPr lang="ru-UA" altLang="ru-UA" sz="1800" dirty="0"/>
              <a:t>, </a:t>
            </a:r>
            <a:r>
              <a:rPr lang="ru-UA" altLang="ru-UA" sz="1800" dirty="0" err="1"/>
              <a:t>overexploitation of resources</a:t>
            </a:r>
            <a:r>
              <a:rPr lang="ru-UA" altLang="ru-UA" sz="1800" dirty="0"/>
              <a:t>).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UA" altLang="ru-UA" sz="1800" dirty="0" err="1"/>
              <a:t> The importance of biodiversity </a:t>
            </a:r>
            <a:r>
              <a:rPr lang="ru-UA" altLang="ru-UA" sz="1800" dirty="0"/>
              <a:t>for </a:t>
            </a:r>
            <a:r>
              <a:rPr lang="ru-UA" altLang="ru-UA" sz="1800" dirty="0" err="1"/>
              <a:t>ecosystems </a:t>
            </a:r>
            <a:r>
              <a:rPr lang="ru-UA" altLang="ru-UA" sz="1800" dirty="0"/>
              <a:t>and </a:t>
            </a:r>
            <a:r>
              <a:rPr lang="ru-UA" altLang="ru-UA" sz="1800" dirty="0" err="1"/>
              <a:t>humanity</a:t>
            </a:r>
            <a:r>
              <a:rPr lang="ru-UA" altLang="ru-UA" sz="1800" dirty="0"/>
              <a:t>. </a:t>
            </a:r>
          </a:p>
          <a:p>
            <a:pPr marR="0" lvl="0" algn="just" fontAlgn="base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UA" altLang="ru-UA" sz="1800" dirty="0" err="1"/>
              <a:t> Impact </a:t>
            </a:r>
            <a:r>
              <a:rPr lang="ru-UA" altLang="ru-UA" sz="1800" dirty="0"/>
              <a:t>on </a:t>
            </a:r>
            <a:r>
              <a:rPr lang="ru-UA" altLang="ru-UA" sz="1800" dirty="0" err="1"/>
              <a:t>various sectors </a:t>
            </a:r>
            <a:r>
              <a:rPr lang="ru-UA" altLang="ru-UA" sz="1800" dirty="0"/>
              <a:t>(</a:t>
            </a:r>
            <a:r>
              <a:rPr lang="ru-UA" altLang="ru-UA" sz="1800" dirty="0" err="1"/>
              <a:t>agriculture</a:t>
            </a:r>
            <a:r>
              <a:rPr lang="ru-UA" altLang="ru-UA" sz="1800" dirty="0"/>
              <a:t>, pharmaceuticals, tourism).</a:t>
            </a:r>
            <a:endParaRPr lang="uk-UA" altLang="ru-UA" sz="1800" dirty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sz="1800" b="1" dirty="0"/>
              <a:t>- Environmental </a:t>
            </a:r>
            <a:r>
              <a:rPr lang="ru-RU" sz="1800" b="1" dirty="0" err="1"/>
              <a:t>pollution</a:t>
            </a:r>
            <a:r>
              <a:rPr lang="ru-RU" sz="1800" dirty="0"/>
              <a:t>: 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Types of pollution </a:t>
            </a:r>
            <a:r>
              <a:rPr lang="ru-RU" sz="1800" dirty="0"/>
              <a:t>(</a:t>
            </a:r>
            <a:r>
              <a:rPr lang="ru-RU" sz="1800" dirty="0" err="1"/>
              <a:t>air</a:t>
            </a:r>
            <a:r>
              <a:rPr lang="ru-RU" sz="1800" dirty="0"/>
              <a:t>, water, </a:t>
            </a:r>
            <a:r>
              <a:rPr lang="ru-RU" sz="1800" dirty="0" err="1"/>
              <a:t>soil</a:t>
            </a:r>
            <a:r>
              <a:rPr lang="ru-RU" sz="1800" dirty="0"/>
              <a:t>, </a:t>
            </a:r>
            <a:r>
              <a:rPr lang="ru-RU" sz="1800" dirty="0" err="1"/>
              <a:t>waste</a:t>
            </a:r>
            <a:r>
              <a:rPr lang="ru-RU" sz="1800" dirty="0"/>
              <a:t>).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Sources </a:t>
            </a:r>
            <a:r>
              <a:rPr lang="ru-RU" sz="1800" dirty="0"/>
              <a:t>and </a:t>
            </a:r>
            <a:r>
              <a:rPr lang="ru-RU" sz="1800" dirty="0" err="1"/>
              <a:t>consequences </a:t>
            </a:r>
            <a:r>
              <a:rPr lang="ru-RU" sz="1800" dirty="0"/>
              <a:t>for </a:t>
            </a:r>
            <a:r>
              <a:rPr lang="ru-RU" sz="1800" dirty="0" err="1"/>
              <a:t>human health </a:t>
            </a:r>
            <a:r>
              <a:rPr lang="ru-RU" sz="1800" dirty="0"/>
              <a:t>and </a:t>
            </a:r>
            <a:r>
              <a:rPr lang="ru-RU" sz="1800" dirty="0" err="1"/>
              <a:t>ecosystems</a:t>
            </a:r>
            <a:r>
              <a:rPr lang="ru-RU" sz="1800" dirty="0"/>
              <a:t>.</a:t>
            </a:r>
          </a:p>
          <a:p>
            <a:pPr algn="just">
              <a:lnSpc>
                <a:spcPct val="100000"/>
              </a:lnSpc>
            </a:pPr>
            <a:r>
              <a:rPr lang="ru-RU" sz="1800" dirty="0" err="1"/>
              <a:t>Relevance </a:t>
            </a:r>
            <a:r>
              <a:rPr lang="ru-RU" sz="1800" dirty="0"/>
              <a:t>to </a:t>
            </a:r>
            <a:r>
              <a:rPr lang="ru-RU" sz="1800" dirty="0" err="1"/>
              <a:t>engineering</a:t>
            </a:r>
            <a:r>
              <a:rPr lang="ru-RU" sz="1800" dirty="0"/>
              <a:t>, </a:t>
            </a:r>
            <a:r>
              <a:rPr lang="ru-RU" sz="1800" dirty="0" err="1"/>
              <a:t>chemistry</a:t>
            </a:r>
            <a:r>
              <a:rPr lang="ru-RU" sz="1800" dirty="0"/>
              <a:t>, and </a:t>
            </a:r>
            <a:r>
              <a:rPr lang="ru-RU" sz="1800" dirty="0" err="1"/>
              <a:t>healthcare</a:t>
            </a:r>
            <a:r>
              <a:rPr lang="ru-RU" sz="1800" dirty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890912-2648-4030-A765-D2104B85F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4454" y="1887128"/>
            <a:ext cx="1491343" cy="135064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2C2978-6DDA-46DC-B322-DE7F412512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287" y="5279683"/>
            <a:ext cx="1374018" cy="12467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82BC1FF-A44B-47A4-82DA-AF33B2DA9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305" y="3616121"/>
            <a:ext cx="1289242" cy="123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928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Global </a:t>
            </a:r>
            <a:r>
              <a:rPr lang="uk-UA" sz="4000" b="1" dirty="0">
                <a:effectLst/>
                <a:latin typeface="+mn-lt"/>
                <a:ea typeface="Calibri" panose="020F0502020204030204" pitchFamily="34" charset="0"/>
              </a:rPr>
              <a:t>challenges of today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10591448-6C4B-428D-8987-E9071A2F1B7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43505" y="2431163"/>
            <a:ext cx="11630780" cy="3760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Inequality and social injustice: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Different forms of inequality (economic, gender, social, racial).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Impact on the stability of society and economic development.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Connections with sociology, political science, economics, and law.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az-Cyrl-AZ" sz="1800" b="1" dirty="0"/>
              <a:t>- Depletion of natural resources: 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Limited non-renewable resources (fossil fuels, minerals).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Implications for industry and future generations.</a:t>
            </a:r>
          </a:p>
          <a:p>
            <a:pPr algn="just">
              <a:lnSpc>
                <a:spcPct val="100000"/>
              </a:lnSpc>
            </a:pPr>
            <a:r>
              <a:rPr lang="az-Cyrl-AZ" sz="1800" dirty="0"/>
              <a:t>Importance for geology, mining, and energy.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UA" altLang="ru-UA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21213C-3282-4186-8DCE-AC6CD3047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0845" y="2431163"/>
            <a:ext cx="1428520" cy="138803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2E41FA5-AF51-4424-BC6E-29361B277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9842" y="4197268"/>
            <a:ext cx="1559148" cy="148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7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04" y="1045104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Approaches to solving sustainable development problems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174171" y="2356497"/>
            <a:ext cx="929881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/>
              <a:t>Innovations and technologies</a:t>
            </a:r>
            <a:r>
              <a:rPr lang="az-Cyrl-AZ" sz="2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The role of green technologies </a:t>
            </a:r>
            <a:r>
              <a:rPr lang="az-Cyrl-AZ" sz="2400" dirty="0"/>
              <a:t>(</a:t>
            </a:r>
            <a:r>
              <a:rPr lang="ru-RU" sz="2400" dirty="0" err="1"/>
              <a:t>renewable energy </a:t>
            </a:r>
            <a:r>
              <a:rPr lang="ru-RU" sz="2400" dirty="0"/>
              <a:t>(</a:t>
            </a:r>
            <a:r>
              <a:rPr lang="ru-RU" sz="2400" dirty="0" err="1"/>
              <a:t>solar</a:t>
            </a:r>
            <a:r>
              <a:rPr lang="ru-RU" sz="2400" dirty="0"/>
              <a:t>, </a:t>
            </a:r>
            <a:r>
              <a:rPr lang="ru-RU" sz="2400" dirty="0" err="1"/>
              <a:t>wind</a:t>
            </a:r>
            <a:r>
              <a:rPr lang="ru-RU" sz="2400" dirty="0"/>
              <a:t>, </a:t>
            </a:r>
            <a:r>
              <a:rPr lang="ru-RU" sz="2400" dirty="0" err="1"/>
              <a:t>hydropower</a:t>
            </a:r>
            <a:r>
              <a:rPr lang="ru-RU" sz="2400" dirty="0"/>
              <a:t>), </a:t>
            </a:r>
            <a:r>
              <a:rPr lang="ru-RU" sz="2400" dirty="0" err="1"/>
              <a:t>energy efficiency </a:t>
            </a:r>
            <a:r>
              <a:rPr lang="ru-RU" sz="2400" dirty="0"/>
              <a:t>in </a:t>
            </a:r>
            <a:r>
              <a:rPr lang="ru-RU" sz="2400" dirty="0" err="1"/>
              <a:t>construction</a:t>
            </a:r>
            <a:r>
              <a:rPr lang="ru-RU" sz="2400" dirty="0"/>
              <a:t>, </a:t>
            </a:r>
            <a:r>
              <a:rPr lang="ru-RU" sz="2400" dirty="0" err="1"/>
              <a:t>transportation</a:t>
            </a:r>
            <a:r>
              <a:rPr lang="ru-RU" sz="2400" dirty="0"/>
              <a:t>, and </a:t>
            </a:r>
            <a:r>
              <a:rPr lang="ru-RU" sz="2400" dirty="0" err="1"/>
              <a:t>industry</a:t>
            </a:r>
            <a:r>
              <a:rPr lang="az-Cyrl-AZ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Circular economy and sustainable production </a:t>
            </a:r>
            <a:r>
              <a:rPr lang="az-Cyrl-AZ" sz="2400" dirty="0"/>
              <a:t>(transition from a linear "produce-use-discard" model to a cyclical model where resources are reused and used efficiently. Sustainable production methods with reduced environmental impact).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Examples of technological solutions in various industries </a:t>
            </a:r>
            <a:r>
              <a:rPr lang="az-Cyrl-AZ" sz="2400" dirty="0"/>
              <a:t>(e.</a:t>
            </a:r>
            <a:r>
              <a:rPr lang="ru-RU" sz="2400" dirty="0" err="1"/>
              <a:t>g</a:t>
            </a:r>
            <a:r>
              <a:rPr lang="az-Cyrl-AZ" sz="2400" dirty="0"/>
              <a:t>.</a:t>
            </a:r>
            <a:r>
              <a:rPr lang="ru-RU" sz="2400" dirty="0"/>
              <a:t>, in </a:t>
            </a:r>
            <a:r>
              <a:rPr lang="ru-RU" sz="2400" dirty="0" err="1"/>
              <a:t>the agricultural sector</a:t>
            </a:r>
            <a:r>
              <a:rPr lang="ru-RU" sz="2400" dirty="0"/>
              <a:t>: </a:t>
            </a:r>
            <a:r>
              <a:rPr lang="ru-RU" sz="2400" dirty="0" err="1"/>
              <a:t>precision agriculture</a:t>
            </a:r>
            <a:r>
              <a:rPr lang="ru-RU" sz="2400" dirty="0"/>
              <a:t>; in </a:t>
            </a:r>
            <a:r>
              <a:rPr lang="ru-RU" sz="2400" dirty="0" err="1"/>
              <a:t>transportation</a:t>
            </a:r>
            <a:r>
              <a:rPr lang="ru-RU" sz="2400" dirty="0"/>
              <a:t>: </a:t>
            </a:r>
            <a:r>
              <a:rPr lang="ru-RU" sz="2400" dirty="0" err="1"/>
              <a:t>electric vehicles</a:t>
            </a:r>
            <a:r>
              <a:rPr lang="ru-RU" sz="2400" dirty="0"/>
              <a:t>; in IT: </a:t>
            </a:r>
            <a:r>
              <a:rPr lang="ru-RU" sz="2400" dirty="0" err="1"/>
              <a:t>smart cities</a:t>
            </a:r>
            <a:r>
              <a:rPr lang="ru-RU" sz="2400" dirty="0"/>
              <a:t>, </a:t>
            </a:r>
            <a:r>
              <a:rPr lang="ru-RU" sz="2400" dirty="0" err="1"/>
              <a:t>etc</a:t>
            </a:r>
            <a:r>
              <a:rPr lang="az-Cyrl-AZ" sz="2400" dirty="0"/>
              <a:t>.)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C6D1D0-7D18-48F7-993E-A95B361CBF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319" y="3481279"/>
            <a:ext cx="1203158" cy="116590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C04CB0B-5ED2-4242-A340-C9853D49B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2506" y="2356497"/>
            <a:ext cx="1122109" cy="97929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A7BC37-8D6C-4A44-9D59-3A3413CBFF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133" y="4997552"/>
            <a:ext cx="1096373" cy="108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18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Approaches to solving sustainable development problems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276982" y="2288418"/>
            <a:ext cx="894926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latin typeface="+mn-lt"/>
                <a:ea typeface="Calibri" panose="020F0502020204030204" pitchFamily="34" charset="0"/>
              </a:rPr>
              <a:t>Policy and </a:t>
            </a:r>
            <a:r>
              <a:rPr lang="az-Cyrl-AZ" sz="2400" b="1" dirty="0"/>
              <a:t>regulation</a:t>
            </a:r>
            <a:r>
              <a:rPr lang="az-Cyrl-AZ" sz="2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International </a:t>
            </a:r>
            <a:r>
              <a:rPr lang="ru-RU" sz="2400" i="1" dirty="0"/>
              <a:t>agreements and </a:t>
            </a:r>
            <a:r>
              <a:rPr lang="ru-RU" sz="2400" i="1" dirty="0" err="1"/>
              <a:t>national legislation </a:t>
            </a:r>
            <a:r>
              <a:rPr lang="ru-RU" sz="2400" dirty="0"/>
              <a:t>(</a:t>
            </a:r>
            <a:r>
              <a:rPr lang="ru-RU" sz="2400" dirty="0" err="1"/>
              <a:t>Paris </a:t>
            </a:r>
            <a:r>
              <a:rPr lang="ru-RU" sz="2400" dirty="0"/>
              <a:t>Agreement, UN SDGs, </a:t>
            </a:r>
            <a:r>
              <a:rPr lang="ru-RU" sz="2400" dirty="0" err="1"/>
              <a:t>national sustainable development strategies</a:t>
            </a:r>
            <a:r>
              <a:rPr lang="ru-RU" sz="2400" dirty="0"/>
              <a:t>, </a:t>
            </a:r>
            <a:r>
              <a:rPr lang="ru-RU" sz="2400" dirty="0" err="1"/>
              <a:t>environmental norms </a:t>
            </a:r>
            <a:r>
              <a:rPr lang="ru-RU" sz="2400" dirty="0"/>
              <a:t>and </a:t>
            </a:r>
            <a:r>
              <a:rPr lang="ru-RU" sz="2400" dirty="0" err="1"/>
              <a:t>standards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Economic instruments </a:t>
            </a:r>
            <a:r>
              <a:rPr lang="az-Cyrl-AZ" sz="2400" dirty="0"/>
              <a:t>(carbon taxes, subsidies for green technologies, pollution fees, green bonds).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The role of the government and international organizations </a:t>
            </a:r>
            <a:r>
              <a:rPr lang="az-Cyrl-AZ" sz="2400" dirty="0"/>
              <a:t>(development and implementation of policies, monitoring their implementation, international cooperation, provision of financial and technical assistance).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87D887-E7DA-4099-8D28-62B629FF9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101" y="2264351"/>
            <a:ext cx="1838917" cy="18653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3DD6BF-8C20-4B6B-A94E-B9EECC9198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0183" y="4088045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80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Approaches to solving sustainable development problems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459619" y="2618098"/>
            <a:ext cx="110840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 err="1"/>
              <a:t>Education </a:t>
            </a:r>
            <a:r>
              <a:rPr lang="ru-RU" sz="2400" b="1" dirty="0"/>
              <a:t>and </a:t>
            </a:r>
            <a:r>
              <a:rPr lang="ru-RU" sz="2400" b="1" dirty="0" err="1"/>
              <a:t>awareness </a:t>
            </a:r>
            <a:r>
              <a:rPr lang="ru-RU" sz="2400" b="1" dirty="0"/>
              <a:t>(</a:t>
            </a:r>
            <a:r>
              <a:rPr lang="ru-RU" sz="2400" b="1" dirty="0" err="1"/>
              <a:t>formation of </a:t>
            </a:r>
            <a:r>
              <a:rPr lang="az-Cyrl-AZ" sz="2400" b="1" dirty="0"/>
              <a:t>a</a:t>
            </a:r>
            <a:r>
              <a:rPr lang="ru-RU" sz="2400" b="1" dirty="0" err="1"/>
              <a:t> responsible society</a:t>
            </a:r>
            <a:r>
              <a:rPr lang="ru-RU" sz="2400" b="1" dirty="0"/>
              <a:t>)</a:t>
            </a:r>
            <a:r>
              <a:rPr lang="az-Cyrl-AZ" sz="2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The importance of forming sustainable thinking </a:t>
            </a:r>
            <a:r>
              <a:rPr lang="ru-RU" sz="2400" i="1" dirty="0"/>
              <a:t>from </a:t>
            </a:r>
            <a:r>
              <a:rPr lang="ru-RU" sz="2400" i="1" dirty="0" err="1"/>
              <a:t>an early age </a:t>
            </a:r>
            <a:r>
              <a:rPr lang="ru-RU" sz="2400" dirty="0"/>
              <a:t>(</a:t>
            </a:r>
            <a:r>
              <a:rPr lang="ru-RU" sz="2400" dirty="0" err="1"/>
              <a:t>inclusion of sustainable development issues </a:t>
            </a:r>
            <a:r>
              <a:rPr lang="ru-RU" sz="2400" dirty="0"/>
              <a:t>in the </a:t>
            </a:r>
            <a:r>
              <a:rPr lang="ru-RU" sz="2400" dirty="0" err="1"/>
              <a:t>curricula of schools </a:t>
            </a:r>
            <a:r>
              <a:rPr lang="ru-RU" sz="2400" dirty="0"/>
              <a:t>and </a:t>
            </a:r>
            <a:r>
              <a:rPr lang="ru-RU" sz="2400" dirty="0" err="1"/>
              <a:t>kindergartens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The role of </a:t>
            </a:r>
            <a:r>
              <a:rPr lang="ru-RU" sz="2400" i="1" dirty="0" err="1"/>
              <a:t>universities </a:t>
            </a:r>
            <a:r>
              <a:rPr lang="ru-RU" sz="2400" i="1" dirty="0"/>
              <a:t>in </a:t>
            </a:r>
            <a:r>
              <a:rPr lang="ru-RU" sz="2400" i="1" dirty="0" err="1"/>
              <a:t>training specialists in sustainable development </a:t>
            </a:r>
            <a:r>
              <a:rPr lang="ru-RU" sz="2400" dirty="0"/>
              <a:t>(</a:t>
            </a:r>
            <a:r>
              <a:rPr lang="ru-RU" sz="2400" dirty="0" err="1"/>
              <a:t>specialized courses </a:t>
            </a:r>
            <a:r>
              <a:rPr lang="ru-RU" sz="2400" dirty="0"/>
              <a:t>and </a:t>
            </a:r>
            <a:r>
              <a:rPr lang="ru-RU" sz="2400" dirty="0" err="1"/>
              <a:t>programs</a:t>
            </a:r>
            <a:r>
              <a:rPr lang="ru-RU" sz="2400" dirty="0"/>
              <a:t>, </a:t>
            </a:r>
            <a:r>
              <a:rPr lang="ru-RU" sz="2400" dirty="0" err="1"/>
              <a:t>research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Information campaigns and public involvement </a:t>
            </a:r>
            <a:r>
              <a:rPr lang="az-Cyrl-AZ" sz="2400" dirty="0"/>
              <a:t>(social advertising, public lectures, volunteer initiatives, environmental campaigns).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26A998-2754-4AA0-A318-5BF362801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2502" y="4868326"/>
            <a:ext cx="2994820" cy="198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29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Approaches to solving sustainable development problems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459619" y="2618098"/>
            <a:ext cx="110840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/>
              <a:t>Cooperation and partnership</a:t>
            </a:r>
            <a:r>
              <a:rPr lang="az-Cyrl-AZ" sz="2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The importance of forming a sustainable mindset </a:t>
            </a:r>
            <a:r>
              <a:rPr lang="ru-RU" sz="2400" i="1" dirty="0"/>
              <a:t>from </a:t>
            </a:r>
            <a:r>
              <a:rPr lang="ru-RU" sz="2400" i="1" dirty="0" err="1"/>
              <a:t>an early age </a:t>
            </a:r>
            <a:r>
              <a:rPr lang="ru-RU" sz="2400" dirty="0"/>
              <a:t>(</a:t>
            </a:r>
            <a:r>
              <a:rPr lang="ru-RU" sz="2400" dirty="0" err="1"/>
              <a:t>inclusion of sustainable development issues </a:t>
            </a:r>
            <a:r>
              <a:rPr lang="ru-RU" sz="2400" dirty="0"/>
              <a:t>in the </a:t>
            </a:r>
            <a:r>
              <a:rPr lang="ru-RU" sz="2400" dirty="0" err="1"/>
              <a:t>curricula of schools </a:t>
            </a:r>
            <a:r>
              <a:rPr lang="ru-RU" sz="2400" dirty="0"/>
              <a:t>and </a:t>
            </a:r>
            <a:r>
              <a:rPr lang="ru-RU" sz="2400" dirty="0" err="1"/>
              <a:t>kindergartens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/>
              <a:t>The role of </a:t>
            </a:r>
            <a:r>
              <a:rPr lang="ru-RU" sz="2400" i="1" dirty="0" err="1"/>
              <a:t>universities </a:t>
            </a:r>
            <a:r>
              <a:rPr lang="ru-RU" sz="2400" i="1" dirty="0"/>
              <a:t>in </a:t>
            </a:r>
            <a:r>
              <a:rPr lang="ru-RU" sz="2400" i="1" dirty="0" err="1"/>
              <a:t>training specialists in sustainable development </a:t>
            </a:r>
            <a:r>
              <a:rPr lang="ru-RU" sz="2400" dirty="0"/>
              <a:t>(</a:t>
            </a:r>
            <a:r>
              <a:rPr lang="ru-RU" sz="2400" dirty="0" err="1"/>
              <a:t>specialized courses </a:t>
            </a:r>
            <a:r>
              <a:rPr lang="ru-RU" sz="2400" dirty="0"/>
              <a:t>and </a:t>
            </a:r>
            <a:r>
              <a:rPr lang="ru-RU" sz="2400" dirty="0" err="1"/>
              <a:t>programs</a:t>
            </a:r>
            <a:r>
              <a:rPr lang="ru-RU" sz="2400" dirty="0"/>
              <a:t>, </a:t>
            </a:r>
            <a:r>
              <a:rPr lang="ru-RU" sz="2400" dirty="0" err="1"/>
              <a:t>research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Information campaigns and public involvement </a:t>
            </a:r>
            <a:r>
              <a:rPr lang="az-Cyrl-AZ" sz="2400" dirty="0"/>
              <a:t>(social advertising, public lectures, volunteer initiatives, environmental campaigns).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21688D-4A11-40FD-ADB6-4647BFFE4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204" y="5064421"/>
            <a:ext cx="2247492" cy="173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514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982" y="1035352"/>
            <a:ext cx="11416693" cy="1441753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Approaches to solving sustainable development problems</a:t>
            </a:r>
            <a:endParaRPr lang="ru-UA" sz="4000" dirty="0">
              <a:latin typeface="+mn-lt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E3C7003-FD02-49BB-A7ED-BA99E942F8D7}"/>
              </a:ext>
            </a:extLst>
          </p:cNvPr>
          <p:cNvSpPr txBox="1"/>
          <p:nvPr/>
        </p:nvSpPr>
        <p:spPr>
          <a:xfrm>
            <a:off x="348343" y="2260079"/>
            <a:ext cx="1108407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z-Cyrl-AZ" sz="2400" b="1" dirty="0"/>
              <a:t>Ethical and philosophical aspects: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Principles of responsibility </a:t>
            </a:r>
            <a:r>
              <a:rPr lang="ru-RU" sz="2400" i="1" dirty="0"/>
              <a:t>and </a:t>
            </a:r>
            <a:r>
              <a:rPr lang="ru-RU" sz="2400" i="1" dirty="0" err="1"/>
              <a:t>justice for future generations </a:t>
            </a:r>
            <a:r>
              <a:rPr lang="ru-RU" sz="2400" dirty="0"/>
              <a:t>(</a:t>
            </a:r>
            <a:r>
              <a:rPr lang="ru-RU" sz="2400" dirty="0" err="1"/>
              <a:t>awareness of the duty to preserve </a:t>
            </a:r>
            <a:r>
              <a:rPr lang="ru-RU" sz="2400" dirty="0"/>
              <a:t>the planet for </a:t>
            </a:r>
            <a:r>
              <a:rPr lang="ru-RU" sz="2400" dirty="0" err="1"/>
              <a:t>posterity</a:t>
            </a:r>
            <a:r>
              <a:rPr lang="ru-RU" sz="2400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dirty="0" err="1"/>
              <a:t>Rethinking values </a:t>
            </a:r>
            <a:r>
              <a:rPr lang="ru-RU" sz="2400" i="1" dirty="0"/>
              <a:t>and </a:t>
            </a:r>
            <a:r>
              <a:rPr lang="ru-RU" sz="2400" i="1" dirty="0" err="1"/>
              <a:t>consumer </a:t>
            </a:r>
            <a:r>
              <a:rPr lang="ru-RU" sz="2400" i="1" dirty="0"/>
              <a:t>patterns (</a:t>
            </a:r>
            <a:r>
              <a:rPr lang="ru-RU" sz="2400" dirty="0" err="1"/>
              <a:t>rejection of excessive consumption</a:t>
            </a:r>
            <a:r>
              <a:rPr lang="ru-RU" sz="2400" dirty="0"/>
              <a:t>, </a:t>
            </a:r>
            <a:r>
              <a:rPr lang="ru-RU" sz="2400" dirty="0" err="1"/>
              <a:t>focus </a:t>
            </a:r>
            <a:r>
              <a:rPr lang="ru-RU" sz="2400" dirty="0"/>
              <a:t>on </a:t>
            </a:r>
            <a:r>
              <a:rPr lang="ru-RU" sz="2400" dirty="0" err="1"/>
              <a:t>quality </a:t>
            </a:r>
            <a:r>
              <a:rPr lang="ru-RU" sz="2400" dirty="0"/>
              <a:t>and </a:t>
            </a:r>
            <a:r>
              <a:rPr lang="ru-RU" sz="2400" dirty="0" err="1"/>
              <a:t>durability</a:t>
            </a:r>
            <a:r>
              <a:rPr lang="ru-RU" sz="2400" dirty="0"/>
              <a:t>, and </a:t>
            </a:r>
            <a:r>
              <a:rPr lang="ru-RU" sz="2400" dirty="0" err="1"/>
              <a:t>conscious choice</a:t>
            </a:r>
            <a:r>
              <a:rPr lang="ru-RU" sz="2400" i="1" dirty="0"/>
              <a:t>)</a:t>
            </a:r>
            <a:r>
              <a:rPr lang="az-Cyrl-AZ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az-Cyrl-AZ" sz="2400" i="1" dirty="0"/>
              <a:t>Discussions about the limits of growth and quality of life (</a:t>
            </a:r>
            <a:r>
              <a:rPr lang="az-Cyrl-AZ" sz="2400" dirty="0"/>
              <a:t>finding a balance between economic development and environmental protection, prioritizing quality of life over quantity of consumption).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6DFD47-5A98-407F-BD8A-3BCE20B0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858" y="5070868"/>
            <a:ext cx="2610758" cy="170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694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7BBC5-9C80-4F45-858E-8484727FA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619" y="912153"/>
            <a:ext cx="10994571" cy="1432001"/>
          </a:xfrm>
        </p:spPr>
        <p:txBody>
          <a:bodyPr>
            <a:normAutofit/>
          </a:bodyPr>
          <a:lstStyle/>
          <a:p>
            <a:pPr algn="ctr"/>
            <a:r>
              <a:rPr lang="uk-UA" sz="4000" b="1" dirty="0">
                <a:latin typeface="+mn-lt"/>
                <a:ea typeface="Calibri" panose="020F0502020204030204" pitchFamily="34" charset="0"/>
              </a:rPr>
              <a:t>Questions for discussion</a:t>
            </a:r>
            <a:endParaRPr lang="ru-UA" sz="4000" dirty="0">
              <a:latin typeface="+mn-lt"/>
            </a:endParaRP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8DCC0B1D-AA96-4BDB-97CA-AEA2C71C5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91" y="1944914"/>
            <a:ext cx="11848496" cy="4513943"/>
          </a:xfrm>
        </p:spPr>
        <p:txBody>
          <a:bodyPr>
            <a:noAutofit/>
          </a:bodyPr>
          <a:lstStyle/>
          <a:p>
            <a:r>
              <a:rPr lang="ru-RU" sz="2200" dirty="0" err="1"/>
              <a:t>Is the awareness of the urgency of sustainable development issues sufficient </a:t>
            </a:r>
            <a:r>
              <a:rPr lang="ru-RU" sz="2200" dirty="0"/>
              <a:t>to </a:t>
            </a:r>
            <a:r>
              <a:rPr lang="ru-RU" sz="2200" dirty="0" err="1"/>
              <a:t>stimulate real action </a:t>
            </a:r>
            <a:r>
              <a:rPr lang="ru-RU" sz="2200" dirty="0"/>
              <a:t>at the global and local </a:t>
            </a:r>
            <a:r>
              <a:rPr lang="ru-RU" sz="2200" dirty="0" err="1"/>
              <a:t>levels</a:t>
            </a:r>
            <a:r>
              <a:rPr lang="ru-RU" sz="2200" dirty="0"/>
              <a:t>?</a:t>
            </a:r>
          </a:p>
          <a:p>
            <a:r>
              <a:rPr lang="az-Cyrl-AZ" sz="2200" dirty="0"/>
              <a:t>What are the most effective ways to integrate different approaches (innovation, policy, education, cooperation, ethics) to achieve sustainable development?</a:t>
            </a:r>
            <a:endParaRPr lang="ru-RU" sz="2200" dirty="0"/>
          </a:p>
          <a:p>
            <a:r>
              <a:rPr lang="ru-RU" sz="2200" dirty="0"/>
              <a:t>How </a:t>
            </a:r>
            <a:r>
              <a:rPr lang="ru-RU" sz="2200" dirty="0" err="1"/>
              <a:t>can technological innovations </a:t>
            </a:r>
            <a:r>
              <a:rPr lang="ru-RU" sz="2200" dirty="0"/>
              <a:t>and </a:t>
            </a:r>
            <a:r>
              <a:rPr lang="ru-RU" sz="2200" dirty="0" err="1"/>
              <a:t>circular economy principles </a:t>
            </a:r>
            <a:r>
              <a:rPr lang="ru-RU" sz="2200" dirty="0"/>
              <a:t>be </a:t>
            </a:r>
            <a:r>
              <a:rPr lang="ru-RU" sz="2200" dirty="0" err="1"/>
              <a:t>maximized to accelerate </a:t>
            </a:r>
            <a:r>
              <a:rPr lang="ru-RU" sz="2200" dirty="0"/>
              <a:t>the transition to a </a:t>
            </a:r>
            <a:r>
              <a:rPr lang="ru-RU" sz="2200" dirty="0" err="1"/>
              <a:t>sustainable future</a:t>
            </a:r>
            <a:r>
              <a:rPr lang="ru-RU" sz="2200" dirty="0"/>
              <a:t>?</a:t>
            </a:r>
          </a:p>
          <a:p>
            <a:r>
              <a:rPr lang="ru-RU" sz="2200" dirty="0"/>
              <a:t>How </a:t>
            </a:r>
            <a:r>
              <a:rPr lang="ru-RU" sz="2200" dirty="0" err="1"/>
              <a:t>can educational systems </a:t>
            </a:r>
            <a:r>
              <a:rPr lang="ru-RU" sz="2200" dirty="0"/>
              <a:t>and </a:t>
            </a:r>
            <a:r>
              <a:rPr lang="ru-RU" sz="2200" dirty="0" err="1"/>
              <a:t>information campaigns be transformed </a:t>
            </a:r>
            <a:r>
              <a:rPr lang="ru-RU" sz="2200" dirty="0"/>
              <a:t>to </a:t>
            </a:r>
            <a:r>
              <a:rPr lang="ru-RU" sz="2200" dirty="0" err="1"/>
              <a:t>create a deeper understanding </a:t>
            </a:r>
            <a:r>
              <a:rPr lang="ru-RU" sz="2200" dirty="0"/>
              <a:t>and </a:t>
            </a:r>
            <a:r>
              <a:rPr lang="ru-RU" sz="2200" dirty="0" err="1"/>
              <a:t>active support for sustainable development </a:t>
            </a:r>
            <a:r>
              <a:rPr lang="ru-RU" sz="2200" dirty="0"/>
              <a:t>in </a:t>
            </a:r>
            <a:r>
              <a:rPr lang="ru-RU" sz="2200" dirty="0" err="1"/>
              <a:t>society</a:t>
            </a:r>
            <a:r>
              <a:rPr lang="ru-RU" sz="2200" dirty="0"/>
              <a:t>?</a:t>
            </a:r>
          </a:p>
          <a:p>
            <a:r>
              <a:rPr lang="ru-RU" sz="2200" dirty="0" err="1"/>
              <a:t>What specific actions can each person, regardless of their profession or social </a:t>
            </a:r>
            <a:r>
              <a:rPr lang="ru-RU" sz="2200" dirty="0"/>
              <a:t>status, </a:t>
            </a:r>
            <a:r>
              <a:rPr lang="ru-RU" sz="2200" dirty="0" err="1"/>
              <a:t>take to make a meaningful contribution </a:t>
            </a:r>
            <a:r>
              <a:rPr lang="ru-RU" sz="2200" dirty="0"/>
              <a:t>to </a:t>
            </a:r>
            <a:r>
              <a:rPr lang="ru-RU" sz="2200" dirty="0" err="1"/>
              <a:t>sustainable development</a:t>
            </a:r>
            <a:r>
              <a:rPr lang="ru-RU" sz="2200" dirty="0"/>
              <a:t>?</a:t>
            </a:r>
          </a:p>
          <a:p>
            <a:r>
              <a:rPr lang="ru-RU" sz="2200" dirty="0"/>
              <a:t>How </a:t>
            </a:r>
            <a:r>
              <a:rPr lang="ru-RU" sz="2200" dirty="0" err="1"/>
              <a:t>can we convince </a:t>
            </a:r>
            <a:r>
              <a:rPr lang="ru-RU" sz="2200" dirty="0"/>
              <a:t>governments, </a:t>
            </a:r>
            <a:r>
              <a:rPr lang="ru-RU" sz="2200" dirty="0" err="1"/>
              <a:t>businesses, </a:t>
            </a:r>
            <a:r>
              <a:rPr lang="ru-RU" sz="2200" dirty="0"/>
              <a:t>and </a:t>
            </a:r>
            <a:r>
              <a:rPr lang="ru-RU" sz="2200" dirty="0" err="1"/>
              <a:t>society that investing </a:t>
            </a:r>
            <a:r>
              <a:rPr lang="ru-RU" sz="2200" dirty="0"/>
              <a:t>in </a:t>
            </a:r>
            <a:r>
              <a:rPr lang="ru-RU" sz="2200" dirty="0" err="1"/>
              <a:t>sustainable development </a:t>
            </a:r>
            <a:r>
              <a:rPr lang="ru-RU" sz="2200" dirty="0"/>
              <a:t>is not </a:t>
            </a:r>
            <a:r>
              <a:rPr lang="ru-RU" sz="2200" dirty="0" err="1"/>
              <a:t>a burden</a:t>
            </a:r>
            <a:r>
              <a:rPr lang="ru-RU" sz="2200" dirty="0"/>
              <a:t>, but </a:t>
            </a:r>
            <a:r>
              <a:rPr lang="ru-RU" sz="2200" dirty="0" err="1"/>
              <a:t>a profitable strategy </a:t>
            </a:r>
            <a:r>
              <a:rPr lang="ru-RU" sz="2200" dirty="0"/>
              <a:t>to </a:t>
            </a:r>
            <a:r>
              <a:rPr lang="ru-RU" sz="2200" dirty="0" err="1"/>
              <a:t>ensure future prosperity</a:t>
            </a:r>
            <a:r>
              <a:rPr lang="ru-RU" sz="2200" dirty="0"/>
              <a:t>?</a:t>
            </a:r>
            <a:endParaRPr lang="ru-UA" sz="22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6D3420-840F-40DA-AC40-3F02A005F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82" y="0"/>
            <a:ext cx="11359846" cy="1311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1640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1284</Words>
  <Application>Microsoft Office PowerPoint</Application>
  <PresentationFormat>Широкий екран</PresentationFormat>
  <Paragraphs>74</Paragraphs>
  <Slides>12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Contributing to a sustainable future </vt:lpstr>
      <vt:lpstr>What is sustainable development?</vt:lpstr>
      <vt:lpstr>History and evolution of the concept of sustainable development</vt:lpstr>
      <vt:lpstr>Sustainable Development Goals by 2030</vt:lpstr>
      <vt:lpstr>Global challenges of today</vt:lpstr>
      <vt:lpstr>Global challenges of today</vt:lpstr>
      <vt:lpstr>Approaches to solving sustainable development problems</vt:lpstr>
      <vt:lpstr>Approaches to solving sustainable development problems</vt:lpstr>
      <vt:lpstr>Approaches to solving sustainable development problems</vt:lpstr>
      <vt:lpstr>Approaches to solving sustainable development problems</vt:lpstr>
      <vt:lpstr>Approaches to solving sustainable development problems</vt:lpstr>
      <vt:lpstr>Questions for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Галина Гордійчук</dc:creator>
  <cp:keywords>, docId:22316CAC9D84239DF72422A341E0F4B4</cp:keywords>
  <cp:lastModifiedBy>Галина Гордійчук</cp:lastModifiedBy>
  <cp:revision>7</cp:revision>
  <dcterms:created xsi:type="dcterms:W3CDTF">2025-05-11T16:52:30Z</dcterms:created>
  <dcterms:modified xsi:type="dcterms:W3CDTF">2025-05-19T20:51:22Z</dcterms:modified>
</cp:coreProperties>
</file>